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02"/>
  </p:normalViewPr>
  <p:slideViewPr>
    <p:cSldViewPr snapToGrid="0" snapToObjects="1">
      <p:cViewPr varScale="1">
        <p:scale>
          <a:sx n="63" d="100"/>
          <a:sy n="63" d="100"/>
        </p:scale>
        <p:origin x="19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028579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8848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2974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446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64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751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1318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98797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5593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185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467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689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264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2409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7774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16296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76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6623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514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619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7834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277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953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2136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s"/>
              <a:t>‹#›</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s" sz="1000">
                <a:solidFill>
                  <a:schemeClr val="dk2"/>
                </a:solidFill>
              </a:rPr>
              <a:t>‹#›</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simple.wikipedia.org/wiki/Ovary" TargetMode="External"/><Relationship Id="rId4" Type="http://schemas.openxmlformats.org/officeDocument/2006/relationships/hyperlink" Target="https://simple.wikipedia.org/wiki/Birth" TargetMode="External"/><Relationship Id="rId5" Type="http://schemas.openxmlformats.org/officeDocument/2006/relationships/hyperlink" Target="https://simple.wikipedia.org/wiki/Puberty" TargetMode="External"/><Relationship Id="rId6" Type="http://schemas.openxmlformats.org/officeDocument/2006/relationships/hyperlink" Target="https://simple.wikipedia.org/w/index.php?title=Oogenesis&amp;action=edit&amp;redlink=1" TargetMode="External"/><Relationship Id="rId7" Type="http://schemas.openxmlformats.org/officeDocument/2006/relationships/hyperlink" Target="https://simple.wikipedia.org/wiki/Cell" TargetMode="External"/><Relationship Id="rId8" Type="http://schemas.openxmlformats.org/officeDocument/2006/relationships/hyperlink" Target="https://simple.wikipedia.org/wiki/Microscope"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lgn="l">
              <a:spcBef>
                <a:spcPts val="0"/>
              </a:spcBef>
              <a:buNone/>
            </a:pPr>
            <a:endParaRPr/>
          </a:p>
        </p:txBody>
      </p:sp>
      <p:sp>
        <p:nvSpPr>
          <p:cNvPr id="51" name="Shape 5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a:spcBef>
                <a:spcPts val="0"/>
              </a:spcBef>
              <a:buNone/>
            </a:pPr>
            <a:endParaRPr/>
          </a:p>
        </p:txBody>
      </p:sp>
      <p:sp>
        <p:nvSpPr>
          <p:cNvPr id="52" name="Shape 52"/>
          <p:cNvSpPr txBox="1"/>
          <p:nvPr/>
        </p:nvSpPr>
        <p:spPr>
          <a:xfrm>
            <a:off x="320675" y="218050"/>
            <a:ext cx="8520599" cy="1231499"/>
          </a:xfrm>
          <a:prstGeom prst="rect">
            <a:avLst/>
          </a:prstGeom>
          <a:noFill/>
          <a:ln>
            <a:noFill/>
          </a:ln>
        </p:spPr>
        <p:txBody>
          <a:bodyPr lIns="91425" tIns="91425" rIns="91425" bIns="91425" anchor="t" anchorCtr="0">
            <a:noAutofit/>
          </a:bodyPr>
          <a:lstStyle/>
          <a:p>
            <a:pPr>
              <a:spcBef>
                <a:spcPts val="0"/>
              </a:spcBef>
              <a:buNone/>
            </a:pPr>
            <a:endParaRPr>
              <a:solidFill>
                <a:schemeClr val="lt1"/>
              </a:solidFill>
            </a:endParaRPr>
          </a:p>
        </p:txBody>
      </p:sp>
      <p:pic>
        <p:nvPicPr>
          <p:cNvPr id="53" name="Shape 53"/>
          <p:cNvPicPr preferRelativeResize="0"/>
          <p:nvPr/>
        </p:nvPicPr>
        <p:blipFill>
          <a:blip r:embed="rId3">
            <a:alphaModFix/>
          </a:blip>
          <a:stretch>
            <a:fillRect/>
          </a:stretch>
        </p:blipFill>
        <p:spPr>
          <a:xfrm>
            <a:off x="0" y="388113"/>
            <a:ext cx="9144000" cy="400507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15" name="Shape 115"/>
          <p:cNvSpPr txBox="1">
            <a:spLocks noGrp="1"/>
          </p:cNvSpPr>
          <p:nvPr>
            <p:ph type="body" idx="1"/>
          </p:nvPr>
        </p:nvSpPr>
        <p:spPr>
          <a:xfrm>
            <a:off x="311700" y="99850"/>
            <a:ext cx="8520599" cy="3416400"/>
          </a:xfrm>
          <a:prstGeom prst="rect">
            <a:avLst/>
          </a:prstGeom>
        </p:spPr>
        <p:txBody>
          <a:bodyPr lIns="91425" tIns="91425" rIns="91425" bIns="91425" anchor="t" anchorCtr="0">
            <a:noAutofit/>
          </a:bodyPr>
          <a:lstStyle/>
          <a:p>
            <a:pPr rtl="0">
              <a:spcBef>
                <a:spcPts val="0"/>
              </a:spcBef>
              <a:buNone/>
            </a:pPr>
            <a:r>
              <a:rPr lang="es" sz="3600">
                <a:solidFill>
                  <a:srgbClr val="000000"/>
                </a:solidFill>
              </a:rPr>
              <a:t>This cell function is to absorb water and minerals.</a:t>
            </a:r>
          </a:p>
          <a:p>
            <a:pPr rtl="0">
              <a:spcBef>
                <a:spcPts val="0"/>
              </a:spcBef>
              <a:buNone/>
            </a:pPr>
            <a:r>
              <a:rPr lang="es" sz="3600">
                <a:solidFill>
                  <a:srgbClr val="000000"/>
                </a:solidFill>
              </a:rPr>
              <a:t>It has a large surface to help absorb the water and minerals.</a:t>
            </a:r>
          </a:p>
          <a:p>
            <a:pPr rtl="0">
              <a:spcBef>
                <a:spcPts val="0"/>
              </a:spcBef>
              <a:buNone/>
            </a:pPr>
            <a:r>
              <a:rPr lang="es" sz="3600">
                <a:solidFill>
                  <a:srgbClr val="000000"/>
                </a:solidFill>
              </a:rPr>
              <a:t>You can find it on a plant’s root.</a:t>
            </a:r>
          </a:p>
          <a:p>
            <a:pPr rtl="0">
              <a:spcBef>
                <a:spcPts val="0"/>
              </a:spcBef>
              <a:buNone/>
            </a:pPr>
            <a:r>
              <a:rPr lang="es" sz="3600">
                <a:solidFill>
                  <a:srgbClr val="000000"/>
                </a:solidFill>
              </a:rPr>
              <a:t>The cellulose cell wall make it easier for minerals to pass.</a:t>
            </a:r>
          </a:p>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21" name="Shape 12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22" name="Shape 122"/>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28" name="Shape 12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29" name="Shape 1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35" name="Shape 135"/>
          <p:cNvSpPr txBox="1">
            <a:spLocks noGrp="1"/>
          </p:cNvSpPr>
          <p:nvPr>
            <p:ph type="body" idx="1"/>
          </p:nvPr>
        </p:nvSpPr>
        <p:spPr>
          <a:xfrm>
            <a:off x="311700" y="542625"/>
            <a:ext cx="8520599" cy="3416400"/>
          </a:xfrm>
          <a:prstGeom prst="rect">
            <a:avLst/>
          </a:prstGeom>
        </p:spPr>
        <p:txBody>
          <a:bodyPr lIns="91425" tIns="91425" rIns="91425" bIns="91425" anchor="t" anchorCtr="0">
            <a:noAutofit/>
          </a:bodyPr>
          <a:lstStyle/>
          <a:p>
            <a:pPr rtl="0">
              <a:spcBef>
                <a:spcPts val="0"/>
              </a:spcBef>
              <a:buNone/>
            </a:pPr>
            <a:r>
              <a:rPr lang="es" sz="3600">
                <a:solidFill>
                  <a:srgbClr val="000000"/>
                </a:solidFill>
              </a:rPr>
              <a:t>This is used to carry oxygen.</a:t>
            </a:r>
          </a:p>
          <a:p>
            <a:pPr rtl="0">
              <a:spcBef>
                <a:spcPts val="0"/>
              </a:spcBef>
              <a:buNone/>
            </a:pPr>
            <a:r>
              <a:rPr lang="es" sz="3600">
                <a:solidFill>
                  <a:srgbClr val="000000"/>
                </a:solidFill>
              </a:rPr>
              <a:t>This can be found on your blood.</a:t>
            </a:r>
          </a:p>
          <a:p>
            <a:pPr rtl="0">
              <a:spcBef>
                <a:spcPts val="0"/>
              </a:spcBef>
              <a:buNone/>
            </a:pPr>
            <a:r>
              <a:rPr lang="es" sz="3600">
                <a:solidFill>
                  <a:srgbClr val="000000"/>
                </a:solidFill>
              </a:rPr>
              <a:t>Its structure helps the oxygen way of passing</a:t>
            </a:r>
          </a:p>
          <a:p>
            <a:pPr>
              <a:spcBef>
                <a:spcPts val="0"/>
              </a:spcBef>
              <a:buNone/>
            </a:pPr>
            <a:r>
              <a:rPr lang="es"/>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41" name="Shape 14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42" name="Shape 142"/>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a:t>3 parts of the cell theory:</a:t>
            </a:r>
          </a:p>
        </p:txBody>
      </p:sp>
      <p:sp>
        <p:nvSpPr>
          <p:cNvPr id="148" name="Shape 14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s" sz="700">
                <a:solidFill>
                  <a:schemeClr val="dk1"/>
                </a:solidFill>
                <a:latin typeface="Times New Roman"/>
                <a:ea typeface="Times New Roman"/>
                <a:cs typeface="Times New Roman"/>
                <a:sym typeface="Times New Roman"/>
              </a:rPr>
              <a:t>     </a:t>
            </a:r>
            <a:r>
              <a:rPr lang="es" sz="1100">
                <a:solidFill>
                  <a:schemeClr val="dk1"/>
                </a:solidFill>
              </a:rPr>
              <a:t>Cells are the basic structure of a living thing</a:t>
            </a:r>
          </a:p>
          <a:p>
            <a:pPr marL="457200" lvl="0" indent="-228600" rtl="0">
              <a:spcBef>
                <a:spcPts val="0"/>
              </a:spcBef>
              <a:spcAft>
                <a:spcPts val="0"/>
              </a:spcAft>
              <a:buChar char="-"/>
            </a:pPr>
            <a:r>
              <a:rPr lang="es" sz="700">
                <a:solidFill>
                  <a:schemeClr val="dk1"/>
                </a:solidFill>
                <a:latin typeface="Times New Roman"/>
                <a:ea typeface="Times New Roman"/>
                <a:cs typeface="Times New Roman"/>
                <a:sym typeface="Times New Roman"/>
              </a:rPr>
              <a:t>   </a:t>
            </a:r>
            <a:r>
              <a:rPr lang="es" sz="1100">
                <a:solidFill>
                  <a:schemeClr val="dk1"/>
                </a:solidFill>
              </a:rPr>
              <a:t>All living things are made out of cells</a:t>
            </a:r>
          </a:p>
          <a:p>
            <a:pPr marL="457200" lvl="0" indent="-228600" rtl="0">
              <a:spcBef>
                <a:spcPts val="0"/>
              </a:spcBef>
              <a:spcAft>
                <a:spcPts val="0"/>
              </a:spcAft>
              <a:buChar char="-"/>
            </a:pPr>
            <a:r>
              <a:rPr lang="es" sz="700">
                <a:solidFill>
                  <a:schemeClr val="dk1"/>
                </a:solidFill>
                <a:latin typeface="Times New Roman"/>
                <a:ea typeface="Times New Roman"/>
                <a:cs typeface="Times New Roman"/>
                <a:sym typeface="Times New Roman"/>
              </a:rPr>
              <a:t>  </a:t>
            </a:r>
            <a:r>
              <a:rPr lang="es" sz="1100">
                <a:solidFill>
                  <a:schemeClr val="dk1"/>
                </a:solidFill>
              </a:rPr>
              <a:t>Only existing cells can make new cells (they basically divide each other by themselves creating new ones)</a:t>
            </a:r>
          </a:p>
        </p:txBody>
      </p:sp>
      <p:pic>
        <p:nvPicPr>
          <p:cNvPr id="149" name="Shape 149"/>
          <p:cNvPicPr preferRelativeResize="0"/>
          <p:nvPr/>
        </p:nvPicPr>
        <p:blipFill>
          <a:blip r:embed="rId3">
            <a:alphaModFix/>
          </a:blip>
          <a:stretch>
            <a:fillRect/>
          </a:stretch>
        </p:blipFill>
        <p:spPr>
          <a:xfrm>
            <a:off x="4466222" y="2481425"/>
            <a:ext cx="3419850" cy="2222775"/>
          </a:xfrm>
          <a:prstGeom prst="rect">
            <a:avLst/>
          </a:prstGeom>
          <a:noFill/>
          <a:ln>
            <a:noFill/>
          </a:ln>
        </p:spPr>
      </p:pic>
      <p:pic>
        <p:nvPicPr>
          <p:cNvPr id="150" name="Shape 150"/>
          <p:cNvPicPr preferRelativeResize="0"/>
          <p:nvPr/>
        </p:nvPicPr>
        <p:blipFill>
          <a:blip r:embed="rId4">
            <a:alphaModFix/>
          </a:blip>
          <a:stretch>
            <a:fillRect/>
          </a:stretch>
        </p:blipFill>
        <p:spPr>
          <a:xfrm>
            <a:off x="855399" y="2562599"/>
            <a:ext cx="2872349" cy="23338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a:t>Contributors:</a:t>
            </a:r>
          </a:p>
        </p:txBody>
      </p:sp>
      <p:pic>
        <p:nvPicPr>
          <p:cNvPr id="156" name="Shape 156"/>
          <p:cNvPicPr preferRelativeResize="0"/>
          <p:nvPr/>
        </p:nvPicPr>
        <p:blipFill>
          <a:blip r:embed="rId3">
            <a:alphaModFix/>
          </a:blip>
          <a:stretch>
            <a:fillRect/>
          </a:stretch>
        </p:blipFill>
        <p:spPr>
          <a:xfrm>
            <a:off x="311700" y="1379525"/>
            <a:ext cx="1405300" cy="1773675"/>
          </a:xfrm>
          <a:prstGeom prst="rect">
            <a:avLst/>
          </a:prstGeom>
          <a:noFill/>
          <a:ln>
            <a:noFill/>
          </a:ln>
        </p:spPr>
      </p:pic>
      <p:pic>
        <p:nvPicPr>
          <p:cNvPr id="157" name="Shape 157"/>
          <p:cNvPicPr preferRelativeResize="0"/>
          <p:nvPr/>
        </p:nvPicPr>
        <p:blipFill>
          <a:blip r:embed="rId4">
            <a:alphaModFix/>
          </a:blip>
          <a:stretch>
            <a:fillRect/>
          </a:stretch>
        </p:blipFill>
        <p:spPr>
          <a:xfrm>
            <a:off x="1857312" y="1918912"/>
            <a:ext cx="1781175" cy="1838325"/>
          </a:xfrm>
          <a:prstGeom prst="rect">
            <a:avLst/>
          </a:prstGeom>
          <a:noFill/>
          <a:ln>
            <a:noFill/>
          </a:ln>
        </p:spPr>
      </p:pic>
      <p:pic>
        <p:nvPicPr>
          <p:cNvPr id="158" name="Shape 158"/>
          <p:cNvPicPr preferRelativeResize="0"/>
          <p:nvPr/>
        </p:nvPicPr>
        <p:blipFill>
          <a:blip r:embed="rId5">
            <a:alphaModFix/>
          </a:blip>
          <a:stretch>
            <a:fillRect/>
          </a:stretch>
        </p:blipFill>
        <p:spPr>
          <a:xfrm>
            <a:off x="3936725" y="1347200"/>
            <a:ext cx="1838325" cy="1838325"/>
          </a:xfrm>
          <a:prstGeom prst="rect">
            <a:avLst/>
          </a:prstGeom>
          <a:noFill/>
          <a:ln>
            <a:noFill/>
          </a:ln>
        </p:spPr>
      </p:pic>
      <p:sp>
        <p:nvSpPr>
          <p:cNvPr id="159" name="Shape 159"/>
          <p:cNvSpPr txBox="1"/>
          <p:nvPr/>
        </p:nvSpPr>
        <p:spPr>
          <a:xfrm>
            <a:off x="488025" y="3084275"/>
            <a:ext cx="1308900" cy="183000"/>
          </a:xfrm>
          <a:prstGeom prst="rect">
            <a:avLst/>
          </a:prstGeom>
          <a:noFill/>
          <a:ln>
            <a:noFill/>
          </a:ln>
        </p:spPr>
        <p:txBody>
          <a:bodyPr lIns="91425" tIns="91425" rIns="91425" bIns="91425" anchor="t" anchorCtr="0">
            <a:noAutofit/>
          </a:bodyPr>
          <a:lstStyle/>
          <a:p>
            <a:pPr>
              <a:spcBef>
                <a:spcPts val="0"/>
              </a:spcBef>
              <a:buNone/>
            </a:pPr>
            <a:r>
              <a:rPr lang="es"/>
              <a:t>Schleiden</a:t>
            </a:r>
          </a:p>
        </p:txBody>
      </p:sp>
      <p:sp>
        <p:nvSpPr>
          <p:cNvPr id="160" name="Shape 160"/>
          <p:cNvSpPr txBox="1"/>
          <p:nvPr/>
        </p:nvSpPr>
        <p:spPr>
          <a:xfrm>
            <a:off x="2155625" y="3647425"/>
            <a:ext cx="1781099" cy="183000"/>
          </a:xfrm>
          <a:prstGeom prst="rect">
            <a:avLst/>
          </a:prstGeom>
          <a:noFill/>
          <a:ln>
            <a:noFill/>
          </a:ln>
        </p:spPr>
        <p:txBody>
          <a:bodyPr lIns="91425" tIns="91425" rIns="91425" bIns="91425" anchor="t" anchorCtr="0">
            <a:noAutofit/>
          </a:bodyPr>
          <a:lstStyle/>
          <a:p>
            <a:pPr>
              <a:spcBef>
                <a:spcPts val="0"/>
              </a:spcBef>
              <a:buNone/>
            </a:pPr>
            <a:r>
              <a:rPr lang="es"/>
              <a:t>Leuwenhoek</a:t>
            </a:r>
          </a:p>
        </p:txBody>
      </p:sp>
      <p:sp>
        <p:nvSpPr>
          <p:cNvPr id="161" name="Shape 161"/>
          <p:cNvSpPr txBox="1"/>
          <p:nvPr/>
        </p:nvSpPr>
        <p:spPr>
          <a:xfrm>
            <a:off x="4457075" y="3185525"/>
            <a:ext cx="1738799" cy="183000"/>
          </a:xfrm>
          <a:prstGeom prst="rect">
            <a:avLst/>
          </a:prstGeom>
          <a:noFill/>
          <a:ln>
            <a:noFill/>
          </a:ln>
        </p:spPr>
        <p:txBody>
          <a:bodyPr lIns="91425" tIns="91425" rIns="91425" bIns="91425" anchor="t" anchorCtr="0">
            <a:noAutofit/>
          </a:bodyPr>
          <a:lstStyle/>
          <a:p>
            <a:pPr>
              <a:spcBef>
                <a:spcPts val="0"/>
              </a:spcBef>
              <a:buNone/>
            </a:pPr>
            <a:r>
              <a:rPr lang="es"/>
              <a:t>Virchow</a:t>
            </a:r>
          </a:p>
        </p:txBody>
      </p:sp>
      <p:pic>
        <p:nvPicPr>
          <p:cNvPr id="162" name="Shape 162"/>
          <p:cNvPicPr preferRelativeResize="0"/>
          <p:nvPr/>
        </p:nvPicPr>
        <p:blipFill>
          <a:blip r:embed="rId6">
            <a:alphaModFix/>
          </a:blip>
          <a:stretch>
            <a:fillRect/>
          </a:stretch>
        </p:blipFill>
        <p:spPr>
          <a:xfrm>
            <a:off x="5914319" y="2014337"/>
            <a:ext cx="1308899" cy="1647495"/>
          </a:xfrm>
          <a:prstGeom prst="rect">
            <a:avLst/>
          </a:prstGeom>
          <a:noFill/>
          <a:ln>
            <a:noFill/>
          </a:ln>
        </p:spPr>
      </p:pic>
      <p:sp>
        <p:nvSpPr>
          <p:cNvPr id="163" name="Shape 163"/>
          <p:cNvSpPr txBox="1"/>
          <p:nvPr/>
        </p:nvSpPr>
        <p:spPr>
          <a:xfrm>
            <a:off x="6269100" y="3647425"/>
            <a:ext cx="1043399" cy="183000"/>
          </a:xfrm>
          <a:prstGeom prst="rect">
            <a:avLst/>
          </a:prstGeom>
          <a:noFill/>
          <a:ln>
            <a:noFill/>
          </a:ln>
        </p:spPr>
        <p:txBody>
          <a:bodyPr lIns="91425" tIns="91425" rIns="91425" bIns="91425" anchor="t" anchorCtr="0">
            <a:noAutofit/>
          </a:bodyPr>
          <a:lstStyle/>
          <a:p>
            <a:pPr>
              <a:spcBef>
                <a:spcPts val="0"/>
              </a:spcBef>
              <a:buNone/>
            </a:pPr>
            <a:r>
              <a:rPr lang="es"/>
              <a:t>Hooke</a:t>
            </a:r>
          </a:p>
        </p:txBody>
      </p:sp>
      <p:pic>
        <p:nvPicPr>
          <p:cNvPr id="164" name="Shape 164"/>
          <p:cNvPicPr preferRelativeResize="0"/>
          <p:nvPr/>
        </p:nvPicPr>
        <p:blipFill>
          <a:blip r:embed="rId7">
            <a:alphaModFix/>
          </a:blip>
          <a:stretch>
            <a:fillRect/>
          </a:stretch>
        </p:blipFill>
        <p:spPr>
          <a:xfrm>
            <a:off x="7548750" y="1379516"/>
            <a:ext cx="1405300" cy="1981833"/>
          </a:xfrm>
          <a:prstGeom prst="rect">
            <a:avLst/>
          </a:prstGeom>
          <a:noFill/>
          <a:ln>
            <a:noFill/>
          </a:ln>
        </p:spPr>
      </p:pic>
      <p:sp>
        <p:nvSpPr>
          <p:cNvPr id="165" name="Shape 165"/>
          <p:cNvSpPr txBox="1"/>
          <p:nvPr/>
        </p:nvSpPr>
        <p:spPr>
          <a:xfrm>
            <a:off x="7834650" y="3267275"/>
            <a:ext cx="1043399" cy="183000"/>
          </a:xfrm>
          <a:prstGeom prst="rect">
            <a:avLst/>
          </a:prstGeom>
          <a:noFill/>
          <a:ln>
            <a:noFill/>
          </a:ln>
        </p:spPr>
        <p:txBody>
          <a:bodyPr lIns="91425" tIns="91425" rIns="91425" bIns="91425" anchor="t" anchorCtr="0">
            <a:noAutofit/>
          </a:bodyPr>
          <a:lstStyle/>
          <a:p>
            <a:pPr>
              <a:spcBef>
                <a:spcPts val="0"/>
              </a:spcBef>
              <a:buNone/>
            </a:pPr>
            <a:r>
              <a:rPr lang="es"/>
              <a:t>Schwann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sz="3000"/>
              <a:t>Mathias Schleiden:</a:t>
            </a:r>
          </a:p>
        </p:txBody>
      </p:sp>
      <p:sp>
        <p:nvSpPr>
          <p:cNvPr id="171" name="Shape 17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s" sz="2400">
                <a:solidFill>
                  <a:schemeClr val="dk1"/>
                </a:solidFill>
              </a:rPr>
              <a:t>He proved that the development of all plant’s tissues is created by the activity of cells.</a:t>
            </a:r>
          </a:p>
        </p:txBody>
      </p:sp>
      <p:pic>
        <p:nvPicPr>
          <p:cNvPr id="172" name="Shape 172"/>
          <p:cNvPicPr preferRelativeResize="0"/>
          <p:nvPr/>
        </p:nvPicPr>
        <p:blipFill>
          <a:blip r:embed="rId3">
            <a:alphaModFix/>
          </a:blip>
          <a:stretch>
            <a:fillRect/>
          </a:stretch>
        </p:blipFill>
        <p:spPr>
          <a:xfrm>
            <a:off x="4524250" y="2159900"/>
            <a:ext cx="3343524" cy="25076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sz="3000"/>
              <a:t>Anton van Leeuwenhoek: </a:t>
            </a:r>
          </a:p>
        </p:txBody>
      </p:sp>
      <p:sp>
        <p:nvSpPr>
          <p:cNvPr id="178" name="Shape 17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s" sz="2400">
                <a:solidFill>
                  <a:srgbClr val="000000"/>
                </a:solidFill>
              </a:rPr>
              <a:t>He created the microscope that allowed looking at cells.</a:t>
            </a:r>
          </a:p>
          <a:p>
            <a:pPr>
              <a:spcBef>
                <a:spcPts val="0"/>
              </a:spcBef>
              <a:buNone/>
            </a:pPr>
            <a:endParaRPr/>
          </a:p>
        </p:txBody>
      </p:sp>
      <p:pic>
        <p:nvPicPr>
          <p:cNvPr id="179" name="Shape 179"/>
          <p:cNvPicPr preferRelativeResize="0"/>
          <p:nvPr/>
        </p:nvPicPr>
        <p:blipFill>
          <a:blip r:embed="rId3">
            <a:alphaModFix/>
          </a:blip>
          <a:stretch>
            <a:fillRect/>
          </a:stretch>
        </p:blipFill>
        <p:spPr>
          <a:xfrm>
            <a:off x="3390900" y="1950187"/>
            <a:ext cx="2362200" cy="30003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sz="3000"/>
              <a:t>Robert Hooke: </a:t>
            </a:r>
          </a:p>
        </p:txBody>
      </p:sp>
      <p:sp>
        <p:nvSpPr>
          <p:cNvPr id="185" name="Shape 18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s" sz="2400">
                <a:solidFill>
                  <a:srgbClr val="000000"/>
                </a:solidFill>
              </a:rPr>
              <a:t>He invented the general microscope and he discovered “the building block of life”, which then he called it “cell”.</a:t>
            </a:r>
          </a:p>
          <a:p>
            <a:pPr lvl="0" rtl="0">
              <a:spcBef>
                <a:spcPts val="0"/>
              </a:spcBef>
              <a:buClr>
                <a:schemeClr val="dk1"/>
              </a:buClr>
              <a:buSzPct val="61111"/>
              <a:buFont typeface="Arial"/>
              <a:buNone/>
            </a:pPr>
            <a:r>
              <a:rPr lang="es"/>
              <a:t> </a:t>
            </a:r>
          </a:p>
          <a:p>
            <a:pPr lvl="0" rtl="0">
              <a:spcBef>
                <a:spcPts val="0"/>
              </a:spcBef>
              <a:buClr>
                <a:schemeClr val="dk1"/>
              </a:buClr>
              <a:buSzPct val="61111"/>
              <a:buFont typeface="Arial"/>
              <a:buNone/>
            </a:pPr>
            <a:r>
              <a:rPr lang="es"/>
              <a:t> </a:t>
            </a:r>
          </a:p>
          <a:p>
            <a:pPr>
              <a:spcBef>
                <a:spcPts val="0"/>
              </a:spcBef>
              <a:buNone/>
            </a:pPr>
            <a:endParaRPr/>
          </a:p>
        </p:txBody>
      </p:sp>
      <p:pic>
        <p:nvPicPr>
          <p:cNvPr id="186" name="Shape 186"/>
          <p:cNvPicPr preferRelativeResize="0"/>
          <p:nvPr/>
        </p:nvPicPr>
        <p:blipFill>
          <a:blip r:embed="rId3">
            <a:alphaModFix/>
          </a:blip>
          <a:stretch>
            <a:fillRect/>
          </a:stretch>
        </p:blipFill>
        <p:spPr>
          <a:xfrm>
            <a:off x="3364812" y="2241250"/>
            <a:ext cx="2733675" cy="2857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445025"/>
            <a:ext cx="8520599" cy="4377900"/>
          </a:xfrm>
          <a:prstGeom prst="rect">
            <a:avLst/>
          </a:prstGeom>
        </p:spPr>
        <p:txBody>
          <a:bodyPr lIns="91425" tIns="91425" rIns="91425" bIns="91425" anchor="t" anchorCtr="0">
            <a:noAutofit/>
          </a:bodyPr>
          <a:lstStyle/>
          <a:p>
            <a:pPr rtl="0">
              <a:spcBef>
                <a:spcPts val="0"/>
              </a:spcBef>
              <a:buNone/>
            </a:pPr>
            <a:r>
              <a:rPr lang="es" sz="2400">
                <a:solidFill>
                  <a:srgbClr val="000000"/>
                </a:solidFill>
              </a:rPr>
              <a:t>The sperm is small and has a longer tail so it can find the egg cells.</a:t>
            </a:r>
          </a:p>
          <a:p>
            <a:pPr rtl="0">
              <a:spcBef>
                <a:spcPts val="0"/>
              </a:spcBef>
              <a:buNone/>
            </a:pPr>
            <a:endParaRPr sz="2400">
              <a:solidFill>
                <a:srgbClr val="000000"/>
              </a:solidFill>
            </a:endParaRPr>
          </a:p>
          <a:p>
            <a:pPr rtl="0">
              <a:spcBef>
                <a:spcPts val="0"/>
              </a:spcBef>
              <a:buNone/>
            </a:pPr>
            <a:r>
              <a:rPr lang="es" sz="2400">
                <a:solidFill>
                  <a:srgbClr val="000000"/>
                </a:solidFill>
              </a:rPr>
              <a:t>This purpose is to impregnate eggs.</a:t>
            </a:r>
          </a:p>
          <a:p>
            <a:pPr rtl="0">
              <a:spcBef>
                <a:spcPts val="0"/>
              </a:spcBef>
              <a:buNone/>
            </a:pPr>
            <a:endParaRPr sz="2400">
              <a:solidFill>
                <a:srgbClr val="000000"/>
              </a:solidFill>
            </a:endParaRPr>
          </a:p>
          <a:p>
            <a:pPr rtl="0">
              <a:spcBef>
                <a:spcPts val="0"/>
              </a:spcBef>
              <a:buNone/>
            </a:pPr>
            <a:r>
              <a:rPr lang="es" sz="2400">
                <a:solidFill>
                  <a:srgbClr val="000000"/>
                </a:solidFill>
              </a:rPr>
              <a:t>The head contains enzymes which help allow the cell to carry out chemical reactions very fast. These reactions allow the cell to create things or put things together. </a:t>
            </a:r>
          </a:p>
          <a:p>
            <a:pPr>
              <a:spcBef>
                <a:spcPts val="0"/>
              </a:spcBef>
              <a:buNone/>
            </a:pPr>
            <a:endParaRPr sz="2400">
              <a:solidFill>
                <a:srgbClr val="000000"/>
              </a:solidFill>
            </a:endParaRPr>
          </a:p>
        </p:txBody>
      </p:sp>
      <p:sp>
        <p:nvSpPr>
          <p:cNvPr id="59" name="Shape 59"/>
          <p:cNvSpPr txBox="1">
            <a:spLocks noGrp="1"/>
          </p:cNvSpPr>
          <p:nvPr>
            <p:ph type="body" idx="1"/>
          </p:nvPr>
        </p:nvSpPr>
        <p:spPr>
          <a:xfrm>
            <a:off x="0" y="5308300"/>
            <a:ext cx="8520599" cy="3416400"/>
          </a:xfrm>
          <a:prstGeom prst="rect">
            <a:avLst/>
          </a:prstGeom>
        </p:spPr>
        <p:txBody>
          <a:bodyPr lIns="91425" tIns="91425" rIns="91425" bIns="91425" anchor="t" anchorCtr="0">
            <a:noAutofit/>
          </a:bodyPr>
          <a:lstStyle/>
          <a:p>
            <a:pPr>
              <a:spcBef>
                <a:spcPts val="0"/>
              </a:spcBef>
              <a:buNone/>
            </a:pPr>
            <a:endParaRPr sz="14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a:t>Theodor Schwann</a:t>
            </a:r>
          </a:p>
        </p:txBody>
      </p:sp>
      <p:sp>
        <p:nvSpPr>
          <p:cNvPr id="192" name="Shape 19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indent="457200" rtl="0">
              <a:spcBef>
                <a:spcPts val="0"/>
              </a:spcBef>
              <a:buClr>
                <a:schemeClr val="dk1"/>
              </a:buClr>
              <a:buSzPct val="45833"/>
              <a:buFont typeface="Arial"/>
              <a:buNone/>
            </a:pPr>
            <a:r>
              <a:rPr lang="es" sz="2400"/>
              <a:t>Concluded and demonstrated that all tissues are made up of cells. Discovered the enzyme pepsin.</a:t>
            </a:r>
          </a:p>
          <a:p>
            <a:pPr lvl="0" rtl="0">
              <a:spcBef>
                <a:spcPts val="0"/>
              </a:spcBef>
              <a:buClr>
                <a:schemeClr val="dk1"/>
              </a:buClr>
              <a:buFont typeface="Arial"/>
              <a:buNone/>
            </a:pPr>
            <a:endParaRPr/>
          </a:p>
          <a:p>
            <a:pPr>
              <a:spcBef>
                <a:spcPts val="0"/>
              </a:spcBef>
              <a:buNone/>
            </a:pPr>
            <a:endParaRPr/>
          </a:p>
        </p:txBody>
      </p:sp>
      <p:pic>
        <p:nvPicPr>
          <p:cNvPr id="193" name="Shape 193"/>
          <p:cNvPicPr preferRelativeResize="0"/>
          <p:nvPr/>
        </p:nvPicPr>
        <p:blipFill>
          <a:blip r:embed="rId3">
            <a:alphaModFix/>
          </a:blip>
          <a:stretch>
            <a:fillRect/>
          </a:stretch>
        </p:blipFill>
        <p:spPr>
          <a:xfrm>
            <a:off x="4902875" y="2421725"/>
            <a:ext cx="2705400" cy="21471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s"/>
              <a:t>Rudolph Virchow</a:t>
            </a:r>
          </a:p>
        </p:txBody>
      </p:sp>
      <p:sp>
        <p:nvSpPr>
          <p:cNvPr id="199" name="Shape 19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indent="457200" rtl="0">
              <a:spcBef>
                <a:spcPts val="0"/>
              </a:spcBef>
              <a:buClr>
                <a:schemeClr val="dk1"/>
              </a:buClr>
              <a:buSzPct val="45833"/>
              <a:buFont typeface="Arial"/>
              <a:buNone/>
            </a:pPr>
            <a:r>
              <a:rPr lang="es" sz="2400"/>
              <a:t>Created the cell theory (Built on the work of Theodor Schwann). Was one of the first to accept the current theory around the origin of cells (Division of pre-existing cells).</a:t>
            </a:r>
          </a:p>
          <a:p>
            <a:pPr>
              <a:spcBef>
                <a:spcPts val="0"/>
              </a:spcBef>
              <a:buNone/>
            </a:pPr>
            <a:endParaRPr/>
          </a:p>
        </p:txBody>
      </p:sp>
      <p:pic>
        <p:nvPicPr>
          <p:cNvPr id="200" name="Shape 200"/>
          <p:cNvPicPr preferRelativeResize="0"/>
          <p:nvPr/>
        </p:nvPicPr>
        <p:blipFill>
          <a:blip r:embed="rId3">
            <a:alphaModFix/>
          </a:blip>
          <a:stretch>
            <a:fillRect/>
          </a:stretch>
        </p:blipFill>
        <p:spPr>
          <a:xfrm>
            <a:off x="3069379" y="2720975"/>
            <a:ext cx="4504274" cy="18479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a:spcBef>
                <a:spcPts val="0"/>
              </a:spcBef>
              <a:buNone/>
            </a:pPr>
            <a:r>
              <a:rPr lang="es"/>
              <a:t>Cell Specialization</a:t>
            </a:r>
          </a:p>
        </p:txBody>
      </p:sp>
      <p:sp>
        <p:nvSpPr>
          <p:cNvPr id="206" name="Shape 206"/>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a:spcBef>
                <a:spcPts val="0"/>
              </a:spcBef>
              <a:buNone/>
            </a:pPr>
            <a:r>
              <a:rPr lang="es" sz="2400"/>
              <a:t>Cell Specialization is different cells from different parts of the body uniting to create different kinds of tissues.</a:t>
            </a:r>
          </a:p>
        </p:txBody>
      </p:sp>
      <p:pic>
        <p:nvPicPr>
          <p:cNvPr id="207" name="Shape 207"/>
          <p:cNvPicPr preferRelativeResize="0"/>
          <p:nvPr/>
        </p:nvPicPr>
        <p:blipFill>
          <a:blip r:embed="rId3">
            <a:alphaModFix/>
          </a:blip>
          <a:stretch>
            <a:fillRect/>
          </a:stretch>
        </p:blipFill>
        <p:spPr>
          <a:xfrm>
            <a:off x="3385100" y="866775"/>
            <a:ext cx="4836824" cy="38676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832400" y="1152475"/>
            <a:ext cx="3999899" cy="3837899"/>
          </a:xfrm>
          <a:prstGeom prst="rect">
            <a:avLst/>
          </a:prstGeom>
        </p:spPr>
        <p:txBody>
          <a:bodyPr lIns="91425" tIns="91425" rIns="91425" bIns="91425" anchor="t" anchorCtr="0">
            <a:noAutofit/>
          </a:bodyPr>
          <a:lstStyle/>
          <a:p>
            <a:pPr>
              <a:spcBef>
                <a:spcPts val="0"/>
              </a:spcBef>
              <a:buNone/>
            </a:pPr>
            <a:r>
              <a:rPr lang="es" sz="2400"/>
              <a:t>Some examples of this could be the fact that the cells from your left arm are different from the cells in your liver, which are different from the cells in your lungs, which are different from the cells in your hair.</a:t>
            </a:r>
          </a:p>
        </p:txBody>
      </p:sp>
      <p:pic>
        <p:nvPicPr>
          <p:cNvPr id="213" name="Shape 213"/>
          <p:cNvPicPr preferRelativeResize="0"/>
          <p:nvPr/>
        </p:nvPicPr>
        <p:blipFill>
          <a:blip r:embed="rId3">
            <a:alphaModFix/>
          </a:blip>
          <a:stretch>
            <a:fillRect/>
          </a:stretch>
        </p:blipFill>
        <p:spPr>
          <a:xfrm>
            <a:off x="404499" y="1409075"/>
            <a:ext cx="3942825" cy="2903199"/>
          </a:xfrm>
          <a:prstGeom prst="rect">
            <a:avLst/>
          </a:prstGeom>
          <a:noFill/>
          <a:ln>
            <a:noFill/>
          </a:ln>
        </p:spPr>
      </p:pic>
      <p:sp>
        <p:nvSpPr>
          <p:cNvPr id="214" name="Shape 214"/>
          <p:cNvSpPr txBox="1"/>
          <p:nvPr/>
        </p:nvSpPr>
        <p:spPr>
          <a:xfrm>
            <a:off x="3006600" y="175800"/>
            <a:ext cx="1972200" cy="847200"/>
          </a:xfrm>
          <a:prstGeom prst="rect">
            <a:avLst/>
          </a:prstGeom>
          <a:noFill/>
          <a:ln>
            <a:noFill/>
          </a:ln>
        </p:spPr>
        <p:txBody>
          <a:bodyPr lIns="91425" tIns="91425" rIns="91425" bIns="91425" anchor="t" anchorCtr="0">
            <a:noAutofit/>
          </a:bodyPr>
          <a:lstStyle/>
          <a:p>
            <a:pPr>
              <a:spcBef>
                <a:spcPts val="0"/>
              </a:spcBef>
              <a:buNone/>
            </a:pPr>
            <a:r>
              <a:rPr lang="es" sz="3600"/>
              <a:t>Example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65" name="Shape 6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66" name="Shape 66"/>
          <p:cNvPicPr preferRelativeResize="0"/>
          <p:nvPr/>
        </p:nvPicPr>
        <p:blipFill>
          <a:blip r:embed="rId3">
            <a:alphaModFix/>
          </a:blip>
          <a:stretch>
            <a:fillRect/>
          </a:stretch>
        </p:blipFill>
        <p:spPr>
          <a:xfrm>
            <a:off x="0" y="0"/>
            <a:ext cx="9143999" cy="5143499"/>
          </a:xfrm>
          <a:prstGeom prst="rect">
            <a:avLst/>
          </a:prstGeom>
          <a:noFill/>
          <a:ln>
            <a:noFill/>
          </a:ln>
        </p:spPr>
      </p:pic>
      <p:sp>
        <p:nvSpPr>
          <p:cNvPr id="67" name="Shape 67"/>
          <p:cNvSpPr txBox="1"/>
          <p:nvPr/>
        </p:nvSpPr>
        <p:spPr>
          <a:xfrm>
            <a:off x="692650" y="218050"/>
            <a:ext cx="3373500" cy="743999"/>
          </a:xfrm>
          <a:prstGeom prst="rect">
            <a:avLst/>
          </a:prstGeom>
          <a:noFill/>
          <a:ln>
            <a:noFill/>
          </a:ln>
        </p:spPr>
        <p:txBody>
          <a:bodyPr lIns="91425" tIns="91425" rIns="91425" bIns="91425" anchor="t" anchorCtr="0">
            <a:noAutofit/>
          </a:bodyPr>
          <a:lstStyle/>
          <a:p>
            <a:pPr>
              <a:spcBef>
                <a:spcPts val="0"/>
              </a:spcBef>
              <a:buNone/>
            </a:pPr>
            <a:r>
              <a:rPr lang="es" sz="2400" b="1"/>
              <a:t>Egg (Ovum) Cell</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000" y="4716325"/>
            <a:ext cx="8520599" cy="572699"/>
          </a:xfrm>
          <a:prstGeom prst="rect">
            <a:avLst/>
          </a:prstGeom>
        </p:spPr>
        <p:txBody>
          <a:bodyPr lIns="91425" tIns="91425" rIns="91425" bIns="91425" anchor="t" anchorCtr="0">
            <a:noAutofit/>
          </a:bodyPr>
          <a:lstStyle/>
          <a:p>
            <a:pPr>
              <a:spcBef>
                <a:spcPts val="0"/>
              </a:spcBef>
              <a:buNone/>
            </a:pPr>
            <a:endParaRPr/>
          </a:p>
        </p:txBody>
      </p:sp>
      <p:sp>
        <p:nvSpPr>
          <p:cNvPr id="73" name="Shape 73"/>
          <p:cNvSpPr txBox="1">
            <a:spLocks noGrp="1"/>
          </p:cNvSpPr>
          <p:nvPr>
            <p:ph type="body" idx="1"/>
          </p:nvPr>
        </p:nvSpPr>
        <p:spPr>
          <a:xfrm>
            <a:off x="311700" y="793325"/>
            <a:ext cx="8520599" cy="3416400"/>
          </a:xfrm>
          <a:prstGeom prst="rect">
            <a:avLst/>
          </a:prstGeom>
        </p:spPr>
        <p:txBody>
          <a:bodyPr lIns="91425" tIns="91425" rIns="91425" bIns="91425" anchor="t" anchorCtr="0">
            <a:noAutofit/>
          </a:bodyPr>
          <a:lstStyle/>
          <a:p>
            <a:pPr lvl="0" rtl="0">
              <a:lnSpc>
                <a:spcPct val="152727"/>
              </a:lnSpc>
              <a:spcBef>
                <a:spcPts val="600"/>
              </a:spcBef>
              <a:spcAft>
                <a:spcPts val="600"/>
              </a:spcAft>
              <a:buClr>
                <a:schemeClr val="dk1"/>
              </a:buClr>
              <a:buSzPct val="45833"/>
              <a:buFont typeface="Arial"/>
              <a:buNone/>
            </a:pPr>
            <a:r>
              <a:rPr lang="es" sz="2400">
                <a:solidFill>
                  <a:srgbClr val="000000"/>
                </a:solidFill>
              </a:rPr>
              <a:t>Ova are made by a female's </a:t>
            </a:r>
            <a:r>
              <a:rPr lang="es" sz="2400">
                <a:solidFill>
                  <a:srgbClr val="000000"/>
                </a:solidFill>
                <a:hlinkClick r:id="rId3"/>
              </a:rPr>
              <a:t>ovaries</a:t>
            </a:r>
            <a:r>
              <a:rPr lang="es" sz="2400">
                <a:solidFill>
                  <a:srgbClr val="000000"/>
                </a:solidFill>
              </a:rPr>
              <a:t>. They day of </a:t>
            </a:r>
            <a:r>
              <a:rPr lang="es" sz="2400">
                <a:solidFill>
                  <a:srgbClr val="000000"/>
                </a:solidFill>
                <a:hlinkClick r:id="rId4"/>
              </a:rPr>
              <a:t>birth</a:t>
            </a:r>
            <a:r>
              <a:rPr lang="es" sz="2400">
                <a:solidFill>
                  <a:srgbClr val="000000"/>
                </a:solidFill>
              </a:rPr>
              <a:t>, a female has all of her eggs, and from </a:t>
            </a:r>
            <a:r>
              <a:rPr lang="es" sz="2400">
                <a:solidFill>
                  <a:srgbClr val="000000"/>
                </a:solidFill>
                <a:hlinkClick r:id="rId5"/>
              </a:rPr>
              <a:t>puberty</a:t>
            </a:r>
            <a:r>
              <a:rPr lang="es" sz="2400">
                <a:solidFill>
                  <a:srgbClr val="000000"/>
                </a:solidFill>
              </a:rPr>
              <a:t>, she discharges an egg once a month until none are left. This is called </a:t>
            </a:r>
            <a:r>
              <a:rPr lang="es" sz="2400">
                <a:solidFill>
                  <a:srgbClr val="000000"/>
                </a:solidFill>
                <a:hlinkClick r:id="rId6"/>
              </a:rPr>
              <a:t>oogenesis</a:t>
            </a:r>
            <a:r>
              <a:rPr lang="es" sz="2400">
                <a:solidFill>
                  <a:srgbClr val="000000"/>
                </a:solidFill>
              </a:rPr>
              <a:t>.</a:t>
            </a:r>
          </a:p>
          <a:p>
            <a:pPr lvl="0" rtl="0">
              <a:lnSpc>
                <a:spcPct val="152727"/>
              </a:lnSpc>
              <a:spcBef>
                <a:spcPts val="600"/>
              </a:spcBef>
              <a:spcAft>
                <a:spcPts val="600"/>
              </a:spcAft>
              <a:buNone/>
            </a:pPr>
            <a:r>
              <a:rPr lang="es" sz="2400">
                <a:solidFill>
                  <a:srgbClr val="000000"/>
                </a:solidFill>
              </a:rPr>
              <a:t>The ovum is the largest </a:t>
            </a:r>
            <a:r>
              <a:rPr lang="es" sz="2400">
                <a:solidFill>
                  <a:srgbClr val="000000"/>
                </a:solidFill>
                <a:hlinkClick r:id="rId7"/>
              </a:rPr>
              <a:t>cell</a:t>
            </a:r>
            <a:r>
              <a:rPr lang="es" sz="2400">
                <a:solidFill>
                  <a:srgbClr val="000000"/>
                </a:solidFill>
              </a:rPr>
              <a:t> in the human body. You can see it without a </a:t>
            </a:r>
            <a:r>
              <a:rPr lang="es" sz="2400">
                <a:solidFill>
                  <a:srgbClr val="000000"/>
                </a:solidFill>
                <a:hlinkClick r:id="rId8"/>
              </a:rPr>
              <a:t>microscope</a:t>
            </a:r>
            <a:r>
              <a:rPr lang="es" sz="2400">
                <a:solidFill>
                  <a:srgbClr val="000000"/>
                </a:solidFill>
              </a:rPr>
              <a:t>. </a:t>
            </a:r>
          </a:p>
          <a:p>
            <a:pPr lvl="0" rtl="0">
              <a:lnSpc>
                <a:spcPct val="152727"/>
              </a:lnSpc>
              <a:spcBef>
                <a:spcPts val="600"/>
              </a:spcBef>
              <a:spcAft>
                <a:spcPts val="600"/>
              </a:spcAft>
              <a:buNone/>
            </a:pPr>
            <a:endParaRPr sz="1400">
              <a:solidFill>
                <a:srgbClr val="252525"/>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79" name="Shape 7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80" name="Shape 80"/>
          <p:cNvPicPr preferRelativeResize="0"/>
          <p:nvPr/>
        </p:nvPicPr>
        <p:blipFill>
          <a:blip r:embed="rId3">
            <a:alphaModFix/>
          </a:blip>
          <a:stretch>
            <a:fillRect/>
          </a:stretch>
        </p:blipFill>
        <p:spPr>
          <a:xfrm>
            <a:off x="1440475" y="240457"/>
            <a:ext cx="5841450" cy="4662603"/>
          </a:xfrm>
          <a:prstGeom prst="rect">
            <a:avLst/>
          </a:prstGeom>
          <a:noFill/>
          <a:ln>
            <a:noFill/>
          </a:ln>
        </p:spPr>
      </p:pic>
      <p:sp>
        <p:nvSpPr>
          <p:cNvPr id="81" name="Shape 81"/>
          <p:cNvSpPr txBox="1"/>
          <p:nvPr/>
        </p:nvSpPr>
        <p:spPr>
          <a:xfrm>
            <a:off x="552325" y="322200"/>
            <a:ext cx="2911199" cy="621300"/>
          </a:xfrm>
          <a:prstGeom prst="rect">
            <a:avLst/>
          </a:prstGeom>
          <a:noFill/>
          <a:ln>
            <a:noFill/>
          </a:ln>
        </p:spPr>
        <p:txBody>
          <a:bodyPr lIns="91425" tIns="91425" rIns="91425" bIns="91425" anchor="t" anchorCtr="0">
            <a:noAutofit/>
          </a:bodyPr>
          <a:lstStyle/>
          <a:p>
            <a:pPr>
              <a:spcBef>
                <a:spcPts val="0"/>
              </a:spcBef>
              <a:buNone/>
            </a:pPr>
            <a:r>
              <a:rPr lang="es" sz="2400" b="1"/>
              <a:t>Palisade Cell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87" name="Shape 87"/>
          <p:cNvSpPr txBox="1">
            <a:spLocks noGrp="1"/>
          </p:cNvSpPr>
          <p:nvPr>
            <p:ph type="body" idx="1"/>
          </p:nvPr>
        </p:nvSpPr>
        <p:spPr>
          <a:xfrm>
            <a:off x="311700" y="519600"/>
            <a:ext cx="8520599" cy="3416400"/>
          </a:xfrm>
          <a:prstGeom prst="rect">
            <a:avLst/>
          </a:prstGeom>
        </p:spPr>
        <p:txBody>
          <a:bodyPr lIns="91425" tIns="91425" rIns="91425" bIns="91425" anchor="t" anchorCtr="0">
            <a:noAutofit/>
          </a:bodyPr>
          <a:lstStyle/>
          <a:p>
            <a:pPr rtl="0">
              <a:spcBef>
                <a:spcPts val="0"/>
              </a:spcBef>
              <a:buNone/>
            </a:pPr>
            <a:r>
              <a:rPr lang="es" sz="3000">
                <a:solidFill>
                  <a:srgbClr val="000000"/>
                </a:solidFill>
              </a:rPr>
              <a:t>This is special for photosynthesis</a:t>
            </a:r>
          </a:p>
          <a:p>
            <a:pPr rtl="0">
              <a:spcBef>
                <a:spcPts val="0"/>
              </a:spcBef>
              <a:buNone/>
            </a:pPr>
            <a:r>
              <a:rPr lang="es" sz="3000">
                <a:solidFill>
                  <a:srgbClr val="000000"/>
                </a:solidFill>
              </a:rPr>
              <a:t>Can be found on the top of a leaf</a:t>
            </a:r>
          </a:p>
          <a:p>
            <a:pPr rtl="0">
              <a:spcBef>
                <a:spcPts val="0"/>
              </a:spcBef>
              <a:buNone/>
            </a:pPr>
            <a:r>
              <a:rPr lang="es" sz="3000">
                <a:solidFill>
                  <a:srgbClr val="000000"/>
                </a:solidFill>
              </a:rPr>
              <a:t>Their shape is really different from other cells. This cells t have many big spaces that allow the passage of gases, such as the carbon dioxide needed for photosynthesis.</a:t>
            </a:r>
          </a:p>
          <a:p>
            <a:pPr>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93" name="Shape 9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94" name="Shape 94"/>
          <p:cNvPicPr preferRelativeResize="0"/>
          <p:nvPr/>
        </p:nvPicPr>
        <p:blipFill>
          <a:blip r:embed="rId3">
            <a:alphaModFix/>
          </a:blip>
          <a:stretch>
            <a:fillRect/>
          </a:stretch>
        </p:blipFill>
        <p:spPr>
          <a:xfrm>
            <a:off x="0" y="0"/>
            <a:ext cx="9144000" cy="5143500"/>
          </a:xfrm>
          <a:prstGeom prst="rect">
            <a:avLst/>
          </a:prstGeom>
          <a:noFill/>
          <a:ln>
            <a:noFill/>
          </a:ln>
        </p:spPr>
      </p:pic>
      <p:sp>
        <p:nvSpPr>
          <p:cNvPr id="95" name="Shape 95"/>
          <p:cNvSpPr txBox="1"/>
          <p:nvPr/>
        </p:nvSpPr>
        <p:spPr>
          <a:xfrm>
            <a:off x="4575900" y="149600"/>
            <a:ext cx="4568099" cy="701999"/>
          </a:xfrm>
          <a:prstGeom prst="rect">
            <a:avLst/>
          </a:prstGeom>
          <a:noFill/>
          <a:ln>
            <a:noFill/>
          </a:ln>
        </p:spPr>
        <p:txBody>
          <a:bodyPr lIns="91425" tIns="91425" rIns="91425" bIns="91425" anchor="t" anchorCtr="0">
            <a:noAutofit/>
          </a:bodyPr>
          <a:lstStyle/>
          <a:p>
            <a:pPr>
              <a:spcBef>
                <a:spcPts val="0"/>
              </a:spcBef>
              <a:buNone/>
            </a:pPr>
            <a:r>
              <a:rPr lang="es" sz="3600" b="1"/>
              <a:t>Ciliated Cells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01" name="Shape 101"/>
          <p:cNvSpPr txBox="1">
            <a:spLocks noGrp="1"/>
          </p:cNvSpPr>
          <p:nvPr>
            <p:ph type="body" idx="1"/>
          </p:nvPr>
        </p:nvSpPr>
        <p:spPr>
          <a:xfrm>
            <a:off x="311700" y="393025"/>
            <a:ext cx="8520599" cy="3416400"/>
          </a:xfrm>
          <a:prstGeom prst="rect">
            <a:avLst/>
          </a:prstGeom>
        </p:spPr>
        <p:txBody>
          <a:bodyPr lIns="91425" tIns="91425" rIns="91425" bIns="91425" anchor="t" anchorCtr="0">
            <a:noAutofit/>
          </a:bodyPr>
          <a:lstStyle/>
          <a:p>
            <a:pPr rtl="0">
              <a:spcBef>
                <a:spcPts val="0"/>
              </a:spcBef>
              <a:buNone/>
            </a:pPr>
            <a:r>
              <a:rPr lang="es" sz="3600">
                <a:solidFill>
                  <a:srgbClr val="000000"/>
                </a:solidFill>
              </a:rPr>
              <a:t>This cell’s function is to stop lung damage.</a:t>
            </a:r>
          </a:p>
          <a:p>
            <a:pPr rtl="0">
              <a:spcBef>
                <a:spcPts val="0"/>
              </a:spcBef>
              <a:buNone/>
            </a:pPr>
            <a:r>
              <a:rPr lang="es" sz="3600">
                <a:solidFill>
                  <a:srgbClr val="000000"/>
                </a:solidFill>
              </a:rPr>
              <a:t>They have tiny hairs that are called cilia.</a:t>
            </a:r>
          </a:p>
          <a:p>
            <a:pPr rtl="0">
              <a:spcBef>
                <a:spcPts val="0"/>
              </a:spcBef>
              <a:buNone/>
            </a:pPr>
            <a:r>
              <a:rPr lang="es" sz="3600">
                <a:solidFill>
                  <a:srgbClr val="000000"/>
                </a:solidFill>
              </a:rPr>
              <a:t>They also have something called mucus that is what trappes the dust and the bacteria.</a:t>
            </a:r>
          </a:p>
          <a:p>
            <a:pPr rtl="0">
              <a:spcBef>
                <a:spcPts val="0"/>
              </a:spcBef>
              <a:buNone/>
            </a:pPr>
            <a:endParaRPr/>
          </a:p>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07" name="Shape 10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endParaRPr/>
          </a:p>
        </p:txBody>
      </p:sp>
      <p:pic>
        <p:nvPicPr>
          <p:cNvPr id="108" name="Shape 108"/>
          <p:cNvPicPr preferRelativeResize="0"/>
          <p:nvPr/>
        </p:nvPicPr>
        <p:blipFill>
          <a:blip r:embed="rId3">
            <a:alphaModFix/>
          </a:blip>
          <a:stretch>
            <a:fillRect/>
          </a:stretch>
        </p:blipFill>
        <p:spPr>
          <a:xfrm>
            <a:off x="1162150" y="10274"/>
            <a:ext cx="6466118" cy="5143500"/>
          </a:xfrm>
          <a:prstGeom prst="rect">
            <a:avLst/>
          </a:prstGeom>
          <a:noFill/>
          <a:ln>
            <a:noFill/>
          </a:ln>
        </p:spPr>
      </p:pic>
      <p:sp>
        <p:nvSpPr>
          <p:cNvPr id="109" name="Shape 109"/>
          <p:cNvSpPr txBox="1"/>
          <p:nvPr/>
        </p:nvSpPr>
        <p:spPr>
          <a:xfrm>
            <a:off x="4821300" y="517800"/>
            <a:ext cx="2750100" cy="634800"/>
          </a:xfrm>
          <a:prstGeom prst="rect">
            <a:avLst/>
          </a:prstGeom>
          <a:noFill/>
          <a:ln>
            <a:noFill/>
          </a:ln>
        </p:spPr>
        <p:txBody>
          <a:bodyPr lIns="91425" tIns="91425" rIns="91425" bIns="91425" anchor="t" anchorCtr="0">
            <a:noAutofit/>
          </a:bodyPr>
          <a:lstStyle/>
          <a:p>
            <a:pPr>
              <a:spcBef>
                <a:spcPts val="0"/>
              </a:spcBef>
              <a:buNone/>
            </a:pPr>
            <a:r>
              <a:rPr lang="es" sz="3000" b="1"/>
              <a:t>Root Hair Cell</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Macintosh PowerPoint</Application>
  <PresentationFormat>On-screen Show (16:9)</PresentationFormat>
  <Paragraphs>51</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Times New Roman</vt:lpstr>
      <vt:lpstr>Arial</vt:lpstr>
      <vt:lpstr>simple-light-2</vt:lpstr>
      <vt:lpstr>PowerPoint Presentation</vt:lpstr>
      <vt:lpstr>The sperm is small and has a longer tail so it can find the egg cells.  This purpose is to impregnate eggs.  The head contains enzymes which help allow the cell to carry out chemical reactions very fast. These reactions allow the cell to create things or put things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parts of the cell theory:</vt:lpstr>
      <vt:lpstr>Contributors:</vt:lpstr>
      <vt:lpstr>Mathias Schleiden:</vt:lpstr>
      <vt:lpstr>Anton van Leeuwenhoek: </vt:lpstr>
      <vt:lpstr>Robert Hooke: </vt:lpstr>
      <vt:lpstr>Theodor Schwann</vt:lpstr>
      <vt:lpstr>Rudolph Virchow</vt:lpstr>
      <vt:lpstr>Cell Specialization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Meryl Probst</cp:lastModifiedBy>
  <cp:revision>1</cp:revision>
  <dcterms:modified xsi:type="dcterms:W3CDTF">2015-09-23T14:09:18Z</dcterms:modified>
</cp:coreProperties>
</file>